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3" r:id="rId2"/>
  </p:sldMasterIdLst>
  <p:notesMasterIdLst>
    <p:notesMasterId r:id="rId16"/>
  </p:notesMasterIdLst>
  <p:sldIdLst>
    <p:sldId id="1238" r:id="rId3"/>
    <p:sldId id="1248" r:id="rId4"/>
    <p:sldId id="1249" r:id="rId5"/>
    <p:sldId id="1251" r:id="rId6"/>
    <p:sldId id="1241" r:id="rId7"/>
    <p:sldId id="1239" r:id="rId8"/>
    <p:sldId id="1242" r:id="rId9"/>
    <p:sldId id="1243" r:id="rId10"/>
    <p:sldId id="1244" r:id="rId11"/>
    <p:sldId id="1245" r:id="rId12"/>
    <p:sldId id="1252" r:id="rId13"/>
    <p:sldId id="1250" r:id="rId14"/>
    <p:sldId id="1247" r:id="rId15"/>
  </p:sldIdLst>
  <p:sldSz cx="9144000" cy="6858000" type="screen4x3"/>
  <p:notesSz cx="6797675" cy="9928225"/>
  <p:embeddedFontLst>
    <p:embeddedFont>
      <p:font typeface="나눔고딕" panose="020D0604000000000000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8" pos="204" userDrawn="1">
          <p15:clr>
            <a:srgbClr val="A4A3A4"/>
          </p15:clr>
        </p15:guide>
        <p15:guide id="9" pos="55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jung L" initials="HL" lastIdx="1" clrIdx="0">
    <p:extLst>
      <p:ext uri="{19B8F6BF-5375-455C-9EA6-DF929625EA0E}">
        <p15:presenceInfo xmlns:p15="http://schemas.microsoft.com/office/powerpoint/2012/main" userId="281f07e1f1f632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79C"/>
    <a:srgbClr val="F5E3E3"/>
    <a:srgbClr val="0000FF"/>
    <a:srgbClr val="F36C23"/>
    <a:srgbClr val="FF99CC"/>
    <a:srgbClr val="007BB5"/>
    <a:srgbClr val="F7EAC5"/>
    <a:srgbClr val="F7EBC5"/>
    <a:srgbClr val="04AFB1"/>
    <a:srgbClr val="CF9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7062" autoAdjust="0"/>
  </p:normalViewPr>
  <p:slideViewPr>
    <p:cSldViewPr snapToObjects="1">
      <p:cViewPr varScale="1">
        <p:scale>
          <a:sx n="69" d="100"/>
          <a:sy n="69" d="100"/>
        </p:scale>
        <p:origin x="84" y="720"/>
      </p:cViewPr>
      <p:guideLst>
        <p:guide pos="2880"/>
        <p:guide orient="horz" pos="4320"/>
        <p:guide orient="horz" pos="3974"/>
        <p:guide pos="204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82" d="100"/>
          <a:sy n="82" d="100"/>
        </p:scale>
        <p:origin x="291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60" cy="496412"/>
          </a:xfrm>
          <a:prstGeom prst="rect">
            <a:avLst/>
          </a:prstGeom>
        </p:spPr>
        <p:txBody>
          <a:bodyPr vert="horz" lIns="92092" tIns="46047" rIns="92092" bIns="4604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60" cy="496412"/>
          </a:xfrm>
          <a:prstGeom prst="rect">
            <a:avLst/>
          </a:prstGeom>
        </p:spPr>
        <p:txBody>
          <a:bodyPr vert="horz" lIns="92092" tIns="46047" rIns="92092" bIns="46047" rtlCol="0"/>
          <a:lstStyle>
            <a:lvl1pPr algn="r">
              <a:defRPr sz="1200"/>
            </a:lvl1pPr>
          </a:lstStyle>
          <a:p>
            <a:fld id="{A662CA75-8E00-4799-9FA3-184133863A5D}" type="datetimeFigureOut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2" tIns="46047" rIns="92092" bIns="4604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12"/>
            <a:ext cx="5438140" cy="4467701"/>
          </a:xfrm>
          <a:prstGeom prst="rect">
            <a:avLst/>
          </a:prstGeom>
        </p:spPr>
        <p:txBody>
          <a:bodyPr vert="horz" lIns="92092" tIns="46047" rIns="92092" bIns="4604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0092"/>
            <a:ext cx="2945660" cy="496412"/>
          </a:xfrm>
          <a:prstGeom prst="rect">
            <a:avLst/>
          </a:prstGeom>
        </p:spPr>
        <p:txBody>
          <a:bodyPr vert="horz" lIns="92092" tIns="46047" rIns="92092" bIns="4604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60" cy="496412"/>
          </a:xfrm>
          <a:prstGeom prst="rect">
            <a:avLst/>
          </a:prstGeom>
        </p:spPr>
        <p:txBody>
          <a:bodyPr vert="horz" lIns="92092" tIns="46047" rIns="92092" bIns="46047" rtlCol="0" anchor="b"/>
          <a:lstStyle>
            <a:lvl1pPr algn="r">
              <a:defRPr sz="1200"/>
            </a:lvl1pPr>
          </a:lstStyle>
          <a:p>
            <a:fld id="{319C5C42-1261-4F9B-8894-8EFF6BD1D4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9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58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54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00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92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26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32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91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300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1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25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36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29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 flipV="1">
            <a:off x="251520" y="6525344"/>
            <a:ext cx="864096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02408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0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8172403" y="6556708"/>
            <a:ext cx="917848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1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|  </a:t>
            </a:r>
            <a:fld id="{3050DFFF-0CC4-47FE-8A95-A285CBA26F18}" type="slidenum">
              <a:rPr lang="ko-KR" altLang="en-US" sz="1015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ko-KR" altLang="en-US" sz="101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101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|</a:t>
            </a:r>
            <a:endParaRPr lang="ko-KR" altLang="en-US" sz="1015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6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92" r:id="rId2"/>
  </p:sldLayoutIdLst>
  <p:hf hdr="0" dt="0"/>
  <p:txStyles>
    <p:titleStyle>
      <a:lvl1pPr algn="ctr" defTabSz="84407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27" indent="-316527" algn="l" defTabSz="84407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63772" algn="l" defTabSz="84407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091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27" indent="-211018" algn="l" defTabSz="84407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64" indent="-211018" algn="l" defTabSz="84407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00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7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273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10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7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3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0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45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83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19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55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92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vgsilh.com/fr/image/500950.htm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721" y="1556792"/>
            <a:ext cx="8542751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algn="ctr" fontAlgn="base" latinLnBrk="0"/>
            <a:r>
              <a:rPr lang="ko-KR" altLang="en-US" sz="2800" b="1" dirty="0">
                <a:solidFill>
                  <a:srgbClr val="05579C"/>
                </a:solidFill>
              </a:rPr>
              <a:t>질병감염 확산 예방을 위한 </a:t>
            </a:r>
            <a:endParaRPr lang="en-US" altLang="ko-KR" sz="2800" b="1" dirty="0">
              <a:solidFill>
                <a:srgbClr val="05579C"/>
              </a:solidFill>
            </a:endParaRPr>
          </a:p>
          <a:p>
            <a:pPr algn="ctr" fontAlgn="base" latinLnBrk="0"/>
            <a:r>
              <a:rPr lang="ko-KR" altLang="en-US" sz="2800" b="1" dirty="0">
                <a:solidFill>
                  <a:srgbClr val="05579C"/>
                </a:solidFill>
              </a:rPr>
              <a:t>보급형 열화상 시스템 및 </a:t>
            </a:r>
            <a:r>
              <a:rPr lang="en-US" altLang="ko-KR" sz="2800" b="1" dirty="0">
                <a:solidFill>
                  <a:srgbClr val="05579C"/>
                </a:solidFill>
              </a:rPr>
              <a:t>LED </a:t>
            </a:r>
            <a:r>
              <a:rPr lang="ko-KR" altLang="en-US" sz="2800" b="1" dirty="0" err="1">
                <a:solidFill>
                  <a:srgbClr val="05579C"/>
                </a:solidFill>
              </a:rPr>
              <a:t>알림장치</a:t>
            </a:r>
            <a:r>
              <a:rPr lang="ko-KR" altLang="en-US" sz="2800" b="1" dirty="0">
                <a:solidFill>
                  <a:srgbClr val="05579C"/>
                </a:solidFill>
              </a:rPr>
              <a:t> 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75856" y="2708920"/>
            <a:ext cx="2493696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38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인하공업전문대학 </a:t>
            </a:r>
            <a:r>
              <a:rPr lang="en-US" altLang="ko-KR" sz="2000" b="1" spc="-138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LINC+</a:t>
            </a:r>
            <a:endParaRPr kumimoji="0" lang="ko-KR" altLang="en-US" sz="2000" b="1" i="0" u="none" strike="noStrike" kern="1200" cap="none" spc="-138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727A66-1BB4-4750-965F-407B44C2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" y="260648"/>
            <a:ext cx="181927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604BB-FB1B-4E1E-B89B-1F6D27135C3A}"/>
              </a:ext>
            </a:extLst>
          </p:cNvPr>
          <p:cNvSpPr txBox="1"/>
          <p:nvPr/>
        </p:nvSpPr>
        <p:spPr>
          <a:xfrm>
            <a:off x="179512" y="5445224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사업책임자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최효현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협약산업체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㈜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오경컴텍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김종근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학생연구원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양대철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임진수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임선주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백재원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4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1"/>
    </mc:Choice>
    <mc:Fallback xmlns="">
      <p:transition spd="slow" advTm="675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A9B060D-7B64-403A-B8E0-F19C483C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69589"/>
              </p:ext>
            </p:extLst>
          </p:nvPr>
        </p:nvGraphicFramePr>
        <p:xfrm>
          <a:off x="319250" y="1634511"/>
          <a:ext cx="8568952" cy="3317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212">
                  <a:extLst>
                    <a:ext uri="{9D8B030D-6E8A-4147-A177-3AD203B41FA5}">
                      <a16:colId xmlns:a16="http://schemas.microsoft.com/office/drawing/2014/main" val="1657919927"/>
                    </a:ext>
                  </a:extLst>
                </a:gridCol>
                <a:gridCol w="6713740">
                  <a:extLst>
                    <a:ext uri="{9D8B030D-6E8A-4147-A177-3AD203B41FA5}">
                      <a16:colId xmlns:a16="http://schemas.microsoft.com/office/drawing/2014/main" val="1530505056"/>
                    </a:ext>
                  </a:extLst>
                </a:gridCol>
              </a:tblGrid>
              <a:tr h="388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  <a:endParaRPr lang="en-US" altLang="ko-KR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 참여 역할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수행 내용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1286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개발 학생 연구원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양대철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임진수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자료 조사 및 수집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프로토콜 설계 보조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검증 툴 사용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펌웨어 시스템 테스트 작업 수행 및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405147"/>
                  </a:ext>
                </a:extLst>
              </a:tr>
              <a:tr h="163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테스트 학생 연구원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임선주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김현아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자료 조사 및 수집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서버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클라이언트 프로토콜 설계 보조 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 동작 시스템 테스트 작업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2516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18864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참여자의 활동내용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4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1864" y="188640"/>
            <a:ext cx="366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 제품과의 차별성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F40FA7E-4019-4489-9A05-290F88950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9910"/>
              </p:ext>
            </p:extLst>
          </p:nvPr>
        </p:nvGraphicFramePr>
        <p:xfrm>
          <a:off x="1404250" y="1196752"/>
          <a:ext cx="6552126" cy="49199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자사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DT-982Y</a:t>
                      </a:r>
                      <a:b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CEM(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Testo-890</a:t>
                      </a:r>
                      <a:b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testo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4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800" kern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en-US" altLang="ko-KR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en-US" altLang="ko-KR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en-US" altLang="ko-KR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en-US" altLang="ko-KR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800" kern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통신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Wi-Fi/Ethernet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 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통신없음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 (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통신없음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센서</a:t>
                      </a:r>
                      <a:b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온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조도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b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인체감지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CO2, </a:t>
                      </a: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Vocs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불가능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불가능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측정 범위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~ +140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</a:t>
                      </a: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+32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~ +42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-50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~ +1200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알림형태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경보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/LED 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조명장치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경보</a:t>
                      </a: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서비스형태</a:t>
                      </a: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웹앱 사이트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단순기기 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SD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단순기기 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SD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픽셀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80x60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 x 160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640x480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예상단가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660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</a:p>
                  </a:txBody>
                  <a:tcPr marL="91448" marR="91448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1320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</a:p>
                  </a:txBody>
                  <a:tcPr marL="91448" marR="9144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0BDB195-D91A-48BD-9738-83DBD8F13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406" y="1714779"/>
            <a:ext cx="1001716" cy="6974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FCF693-641B-41A7-B57B-86C6B24C33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6234" y="1759460"/>
            <a:ext cx="854775" cy="652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D00EB3-D9A6-42AF-A205-97D498EAD0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903" y="1759460"/>
            <a:ext cx="672948" cy="1402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142FF5-7AEF-4DC3-8B11-9FE004FD4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300" y="1974047"/>
            <a:ext cx="1133475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B140AF-84A5-45FA-8A2F-10491CB0022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2548" y="2430695"/>
            <a:ext cx="1001716" cy="7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B0DBD-F75A-4973-A534-182B29A628AE}"/>
              </a:ext>
            </a:extLst>
          </p:cNvPr>
          <p:cNvSpPr txBox="1"/>
          <p:nvPr/>
        </p:nvSpPr>
        <p:spPr>
          <a:xfrm>
            <a:off x="467544" y="1052736"/>
            <a:ext cx="385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 시 파급 효과</a:t>
            </a:r>
            <a:endParaRPr lang="en-US" altLang="ko-KR" sz="200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Прямая соединительная линия 3">
            <a:extLst>
              <a:ext uri="{FF2B5EF4-FFF2-40B4-BE49-F238E27FC236}">
                <a16:creationId xmlns:a16="http://schemas.microsoft.com/office/drawing/2014/main" id="{7E18DC5B-C743-4165-8450-CA14610480BD}"/>
              </a:ext>
            </a:extLst>
          </p:cNvPr>
          <p:cNvCxnSpPr>
            <a:cxnSpLocks/>
          </p:cNvCxnSpPr>
          <p:nvPr/>
        </p:nvCxnSpPr>
        <p:spPr>
          <a:xfrm flipV="1">
            <a:off x="400760" y="1483072"/>
            <a:ext cx="2083008" cy="11788"/>
          </a:xfrm>
          <a:prstGeom prst="line">
            <a:avLst/>
          </a:prstGeom>
          <a:noFill/>
          <a:ln w="762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3AD2D2B-649F-4556-B210-58E28E5BE37B}"/>
              </a:ext>
            </a:extLst>
          </p:cNvPr>
          <p:cNvSpPr/>
          <p:nvPr/>
        </p:nvSpPr>
        <p:spPr>
          <a:xfrm>
            <a:off x="977279" y="2011424"/>
            <a:ext cx="2083008" cy="190090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EB0438E2-BF41-40E1-9A90-3DACBD8AF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03" y="2238329"/>
            <a:ext cx="1630133" cy="163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A189F-5A78-414D-9350-8B716C0C366D}"/>
              </a:ext>
            </a:extLst>
          </p:cNvPr>
          <p:cNvSpPr txBox="1"/>
          <p:nvPr/>
        </p:nvSpPr>
        <p:spPr>
          <a:xfrm>
            <a:off x="1596217" y="40770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간편성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D99FB-718F-4CF9-A761-8C9B3239F107}"/>
              </a:ext>
            </a:extLst>
          </p:cNvPr>
          <p:cNvSpPr txBox="1"/>
          <p:nvPr/>
        </p:nvSpPr>
        <p:spPr>
          <a:xfrm>
            <a:off x="971600" y="456959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출입구에 열화상 카메라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설치하여 체온 체크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1552E35-4148-42D8-9C18-B74FF17CC2BA}"/>
              </a:ext>
            </a:extLst>
          </p:cNvPr>
          <p:cNvSpPr/>
          <p:nvPr/>
        </p:nvSpPr>
        <p:spPr>
          <a:xfrm>
            <a:off x="3536495" y="2002627"/>
            <a:ext cx="2083008" cy="190090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CAFFF1D-7630-40B4-89BF-02951BA23145}"/>
              </a:ext>
            </a:extLst>
          </p:cNvPr>
          <p:cNvSpPr/>
          <p:nvPr/>
        </p:nvSpPr>
        <p:spPr>
          <a:xfrm>
            <a:off x="6095712" y="2028192"/>
            <a:ext cx="2083008" cy="190090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939B983D-626D-457C-9C8C-8C90DC10151C}"/>
              </a:ext>
            </a:extLst>
          </p:cNvPr>
          <p:cNvSpPr/>
          <p:nvPr/>
        </p:nvSpPr>
        <p:spPr>
          <a:xfrm>
            <a:off x="6095712" y="2007067"/>
            <a:ext cx="2083008" cy="190090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AF134-4902-469B-86E0-B9E39FBEE0FF}"/>
              </a:ext>
            </a:extLst>
          </p:cNvPr>
          <p:cNvSpPr txBox="1"/>
          <p:nvPr/>
        </p:nvSpPr>
        <p:spPr>
          <a:xfrm>
            <a:off x="4211960" y="40770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ABEC9A-548B-45D2-AB15-1FFE7FCF4C7B}"/>
              </a:ext>
            </a:extLst>
          </p:cNvPr>
          <p:cNvSpPr txBox="1"/>
          <p:nvPr/>
        </p:nvSpPr>
        <p:spPr>
          <a:xfrm>
            <a:off x="6703245" y="407859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AFEBF-08E3-494E-BC19-6B8DE7913EB0}"/>
              </a:ext>
            </a:extLst>
          </p:cNvPr>
          <p:cNvSpPr txBox="1"/>
          <p:nvPr/>
        </p:nvSpPr>
        <p:spPr>
          <a:xfrm>
            <a:off x="3563888" y="4569593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감지로 수집된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Raw Data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정합 및 정규화로 정확성을 높임</a:t>
            </a:r>
          </a:p>
        </p:txBody>
      </p:sp>
      <p:pic>
        <p:nvPicPr>
          <p:cNvPr id="15" name="그림 14" descr="방이(가) 표시된 사진&#10;&#10;자동 생성된 설명">
            <a:extLst>
              <a:ext uri="{FF2B5EF4-FFF2-40B4-BE49-F238E27FC236}">
                <a16:creationId xmlns:a16="http://schemas.microsoft.com/office/drawing/2014/main" id="{BA4CDA8A-FF88-46EA-BAC5-B350CFBA8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97" y="2329895"/>
            <a:ext cx="1447000" cy="1447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6A0BC9-5C4B-438E-B113-652C09A6A38A}"/>
              </a:ext>
            </a:extLst>
          </p:cNvPr>
          <p:cNvSpPr txBox="1"/>
          <p:nvPr/>
        </p:nvSpPr>
        <p:spPr>
          <a:xfrm>
            <a:off x="5880236" y="4563125"/>
            <a:ext cx="2513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하드웨어 플랫폼을 통한 저가의 보급형 열화상 시스템 구축으로 소상공인들의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경영난 해소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189F-4F8E-460D-B386-09975A336A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78" y="2149685"/>
            <a:ext cx="1657918" cy="16579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504" y="188640"/>
            <a:ext cx="3356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결과물의 기대 효과</a:t>
            </a:r>
          </a:p>
        </p:txBody>
      </p:sp>
    </p:spTree>
    <p:extLst>
      <p:ext uri="{BB962C8B-B14F-4D97-AF65-F5344CB8AC3E}">
        <p14:creationId xmlns:p14="http://schemas.microsoft.com/office/powerpoint/2010/main" val="33658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63"/>
    </mc:Choice>
    <mc:Fallback xmlns="">
      <p:transition spd="slow" advTm="1615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0">
            <a:extLst>
              <a:ext uri="{FF2B5EF4-FFF2-40B4-BE49-F238E27FC236}">
                <a16:creationId xmlns:a16="http://schemas.microsoft.com/office/drawing/2014/main" id="{5B3939BC-56DA-4647-8BF3-9FA50A206B9A}"/>
              </a:ext>
            </a:extLst>
          </p:cNvPr>
          <p:cNvSpPr txBox="1"/>
          <p:nvPr/>
        </p:nvSpPr>
        <p:spPr>
          <a:xfrm>
            <a:off x="4138489" y="2698235"/>
            <a:ext cx="4970015" cy="206203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저렴한 가격으로 인한 높은 보급률로 질병 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</a:t>
            </a: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감염 확산 예방 가능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설치와 유지보수가 간단하기 때문에 소규모 사업장에서 활용 가능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확장성이 높아 추가적으로 다양한 서비스 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 </a:t>
            </a: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제공 가능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AEF749F1-EB2C-49D6-97DD-3B4C112C8AF8}"/>
              </a:ext>
            </a:extLst>
          </p:cNvPr>
          <p:cNvSpPr txBox="1"/>
          <p:nvPr/>
        </p:nvSpPr>
        <p:spPr>
          <a:xfrm>
            <a:off x="4138488" y="4726956"/>
            <a:ext cx="4826000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추후에 체온 측정에 대한 방문위치정보 활용</a:t>
            </a:r>
            <a:r>
              <a:rPr kumimoji="1" lang="en-US" altLang="ko-KR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및 확장 센서 추가 </a:t>
            </a:r>
            <a:endParaRPr kumimoji="1" lang="en-US" altLang="ko-KR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결과물의 활용</a:t>
            </a:r>
          </a:p>
        </p:txBody>
      </p:sp>
      <p:pic>
        <p:nvPicPr>
          <p:cNvPr id="6" name="그림 5" descr="실내, 전자기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3599D24-8938-45A9-B96E-761AA9714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20806" r="6374" b="11102"/>
          <a:stretch/>
        </p:blipFill>
        <p:spPr>
          <a:xfrm>
            <a:off x="246991" y="2537004"/>
            <a:ext cx="3779633" cy="2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B0DBD-F75A-4973-A534-182B29A628AE}"/>
              </a:ext>
            </a:extLst>
          </p:cNvPr>
          <p:cNvSpPr txBox="1"/>
          <p:nvPr/>
        </p:nvSpPr>
        <p:spPr>
          <a:xfrm>
            <a:off x="717182" y="2959204"/>
            <a:ext cx="38548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전세계적으로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바이러스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확산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 이용시설 출입자 체온 체크 시스템 필요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Прямая соединительная линия 3">
            <a:extLst>
              <a:ext uri="{FF2B5EF4-FFF2-40B4-BE49-F238E27FC236}">
                <a16:creationId xmlns:a16="http://schemas.microsoft.com/office/drawing/2014/main" id="{7E18DC5B-C743-4165-8450-CA14610480BD}"/>
              </a:ext>
            </a:extLst>
          </p:cNvPr>
          <p:cNvCxnSpPr>
            <a:cxnSpLocks/>
          </p:cNvCxnSpPr>
          <p:nvPr/>
        </p:nvCxnSpPr>
        <p:spPr>
          <a:xfrm>
            <a:off x="2445373" y="1196752"/>
            <a:ext cx="2054619" cy="0"/>
          </a:xfrm>
          <a:prstGeom prst="line">
            <a:avLst/>
          </a:prstGeom>
          <a:noFill/>
          <a:ln w="762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BE869B-8839-42CF-9A31-ACE1A8E8D7D5}"/>
              </a:ext>
            </a:extLst>
          </p:cNvPr>
          <p:cNvSpPr/>
          <p:nvPr/>
        </p:nvSpPr>
        <p:spPr>
          <a:xfrm>
            <a:off x="2556405" y="1341639"/>
            <a:ext cx="17524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ko-KR" sz="36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36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36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확산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무증상' 코로나 감염자, 오히려 면역력 낮다? - 당신의 건강가이드 헬스조선">
            <a:extLst>
              <a:ext uri="{FF2B5EF4-FFF2-40B4-BE49-F238E27FC236}">
                <a16:creationId xmlns:a16="http://schemas.microsoft.com/office/drawing/2014/main" id="{0969CF1B-F37A-4CD7-999D-92D7D601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29" y="2708920"/>
            <a:ext cx="3853932" cy="27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0BD095F5-7714-4CD1-9F1E-3374CE2418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3987" y="2959204"/>
            <a:ext cx="332656" cy="3326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756592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B0DBD-F75A-4973-A534-182B29A628AE}"/>
              </a:ext>
            </a:extLst>
          </p:cNvPr>
          <p:cNvSpPr txBox="1"/>
          <p:nvPr/>
        </p:nvSpPr>
        <p:spPr>
          <a:xfrm>
            <a:off x="717182" y="4192048"/>
            <a:ext cx="39988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열화상 카메라 장비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경영난에 허덕이는 소상공인들을 위한 저가 열화상 필요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그래픽 22">
            <a:extLst>
              <a:ext uri="{FF2B5EF4-FFF2-40B4-BE49-F238E27FC236}">
                <a16:creationId xmlns:a16="http://schemas.microsoft.com/office/drawing/2014/main" id="{0BD095F5-7714-4CD1-9F1E-3374CE2418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3987" y="4192048"/>
            <a:ext cx="332656" cy="332656"/>
          </a:xfrm>
          <a:prstGeom prst="rect">
            <a:avLst/>
          </a:prstGeom>
        </p:spPr>
      </p:pic>
      <p:cxnSp>
        <p:nvCxnSpPr>
          <p:cNvPr id="15" name="Прямая соединительная линия 3">
            <a:extLst>
              <a:ext uri="{FF2B5EF4-FFF2-40B4-BE49-F238E27FC236}">
                <a16:creationId xmlns:a16="http://schemas.microsoft.com/office/drawing/2014/main" id="{7E18DC5B-C743-4165-8450-CA14610480BD}"/>
              </a:ext>
            </a:extLst>
          </p:cNvPr>
          <p:cNvCxnSpPr>
            <a:cxnSpLocks/>
          </p:cNvCxnSpPr>
          <p:nvPr/>
        </p:nvCxnSpPr>
        <p:spPr>
          <a:xfrm>
            <a:off x="282154" y="1196752"/>
            <a:ext cx="2163219" cy="0"/>
          </a:xfrm>
          <a:prstGeom prst="line">
            <a:avLst/>
          </a:prstGeom>
          <a:noFill/>
          <a:ln w="76200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BE869B-8839-42CF-9A31-ACE1A8E8D7D5}"/>
              </a:ext>
            </a:extLst>
          </p:cNvPr>
          <p:cNvSpPr/>
          <p:nvPr/>
        </p:nvSpPr>
        <p:spPr>
          <a:xfrm>
            <a:off x="443333" y="1341639"/>
            <a:ext cx="17524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ko-KR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3600" b="1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메르스</a:t>
            </a:r>
            <a:r>
              <a: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확산</a:t>
            </a:r>
          </a:p>
        </p:txBody>
      </p:sp>
    </p:spTree>
    <p:extLst>
      <p:ext uri="{BB962C8B-B14F-4D97-AF65-F5344CB8AC3E}">
        <p14:creationId xmlns:p14="http://schemas.microsoft.com/office/powerpoint/2010/main" val="10045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63"/>
    </mc:Choice>
    <mc:Fallback xmlns="">
      <p:transition spd="slow" advTm="1615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B0DBD-F75A-4973-A534-182B29A628AE}"/>
              </a:ext>
            </a:extLst>
          </p:cNvPr>
          <p:cNvSpPr txBox="1"/>
          <p:nvPr/>
        </p:nvSpPr>
        <p:spPr>
          <a:xfrm>
            <a:off x="-36512" y="1052736"/>
            <a:ext cx="385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 시스템의 한계 </a:t>
            </a:r>
            <a:r>
              <a:rPr lang="en-US" altLang="ko-KR" sz="200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200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문제점</a:t>
            </a:r>
            <a:endParaRPr lang="en-US" altLang="ko-KR" sz="200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Прямая соединительная линия 3">
            <a:extLst>
              <a:ext uri="{FF2B5EF4-FFF2-40B4-BE49-F238E27FC236}">
                <a16:creationId xmlns:a16="http://schemas.microsoft.com/office/drawing/2014/main" id="{7E18DC5B-C743-4165-8450-CA14610480BD}"/>
              </a:ext>
            </a:extLst>
          </p:cNvPr>
          <p:cNvCxnSpPr>
            <a:cxnSpLocks/>
          </p:cNvCxnSpPr>
          <p:nvPr/>
        </p:nvCxnSpPr>
        <p:spPr>
          <a:xfrm flipV="1">
            <a:off x="400760" y="1483072"/>
            <a:ext cx="3007857" cy="11788"/>
          </a:xfrm>
          <a:prstGeom prst="line">
            <a:avLst/>
          </a:prstGeom>
          <a:noFill/>
          <a:ln w="762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FBEECB7-6F68-4A5E-AA4F-019A4D24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8" y="4149080"/>
            <a:ext cx="4248472" cy="2249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299B54-EC3E-4373-B8E3-221DD1D42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32" y="4149080"/>
            <a:ext cx="3862387" cy="224909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9592" y="2217638"/>
            <a:ext cx="2153097" cy="1657464"/>
            <a:chOff x="1016876" y="2217638"/>
            <a:chExt cx="2153097" cy="16574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6E5A00D-40AF-4A88-BC6A-C8BA10280B91}"/>
                </a:ext>
              </a:extLst>
            </p:cNvPr>
            <p:cNvSpPr/>
            <p:nvPr/>
          </p:nvSpPr>
          <p:spPr>
            <a:xfrm>
              <a:off x="1016876" y="2217638"/>
              <a:ext cx="2153097" cy="1657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28F1F1-720B-47C0-9F9B-DB1A7A958E50}"/>
                </a:ext>
              </a:extLst>
            </p:cNvPr>
            <p:cNvSpPr txBox="1"/>
            <p:nvPr/>
          </p:nvSpPr>
          <p:spPr>
            <a:xfrm>
              <a:off x="1094132" y="2708920"/>
              <a:ext cx="2037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출입 명부를 수기로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작성되는 문진표로 인한 번거로움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18612" y="2217638"/>
            <a:ext cx="2153097" cy="1657464"/>
            <a:chOff x="3288275" y="2217638"/>
            <a:chExt cx="2153097" cy="165746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1703AB-AC12-443B-AE27-E864A4549D47}"/>
                </a:ext>
              </a:extLst>
            </p:cNvPr>
            <p:cNvSpPr/>
            <p:nvPr/>
          </p:nvSpPr>
          <p:spPr>
            <a:xfrm>
              <a:off x="3288275" y="2217638"/>
              <a:ext cx="2153097" cy="1657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B38B1D-819D-4460-98D7-E95DF9DC5E2A}"/>
                </a:ext>
              </a:extLst>
            </p:cNvPr>
            <p:cNvSpPr txBox="1"/>
            <p:nvPr/>
          </p:nvSpPr>
          <p:spPr>
            <a:xfrm>
              <a:off x="3326379" y="2670011"/>
              <a:ext cx="20377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온도 체크 못하고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지나친 사람 존재할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확률 존재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141012" y="2217638"/>
            <a:ext cx="2194993" cy="1657464"/>
            <a:chOff x="5580112" y="2217638"/>
            <a:chExt cx="2194993" cy="165746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9A4A77-48F1-4DB2-A685-2ABBE23F17E3}"/>
                </a:ext>
              </a:extLst>
            </p:cNvPr>
            <p:cNvSpPr/>
            <p:nvPr/>
          </p:nvSpPr>
          <p:spPr>
            <a:xfrm>
              <a:off x="5587255" y="2217638"/>
              <a:ext cx="2153097" cy="1657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21F429-6493-43D7-8BD5-D2A2FDF75D91}"/>
                </a:ext>
              </a:extLst>
            </p:cNvPr>
            <p:cNvSpPr txBox="1"/>
            <p:nvPr/>
          </p:nvSpPr>
          <p:spPr>
            <a:xfrm>
              <a:off x="5580112" y="2636912"/>
              <a:ext cx="2194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고액의 장비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 시스템에 따른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공임비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등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 단가의 비평준화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756592" y="17702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7850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63"/>
    </mc:Choice>
    <mc:Fallback xmlns="">
      <p:transition spd="slow" advTm="1615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12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 목표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5536" y="4188509"/>
            <a:ext cx="8352928" cy="20853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5536" y="1443270"/>
            <a:ext cx="8352928" cy="20577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rgbClr val="EE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EE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하드웨어 플랫폼을 활용한 자동 체온 측정 플랫폼 개발</a:t>
            </a:r>
            <a:r>
              <a:rPr lang="en-US" altLang="ko-KR" dirty="0">
                <a:solidFill>
                  <a:srgbClr val="EE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</a:p>
          <a:p>
            <a:pPr marL="1722438" lvl="1" indent="-285750">
              <a:lnSpc>
                <a:spcPct val="200000"/>
              </a:lnSpc>
              <a:buClr>
                <a:srgbClr val="EE5500"/>
              </a:buClr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열화상 센서를 이용한 오픈 하드웨어 플랫폼 연동 개발</a:t>
            </a:r>
            <a:endParaRPr lang="en-US" altLang="ko-KR" sz="1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22438" lvl="1" indent="-285750">
              <a:lnSpc>
                <a:spcPct val="150000"/>
              </a:lnSpc>
              <a:buClr>
                <a:srgbClr val="EE5500"/>
              </a:buClr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접속 정보 플랫폼 서버</a:t>
            </a:r>
            <a:r>
              <a:rPr lang="en-US" altLang="ko-KR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상황인지 기반 </a:t>
            </a:r>
            <a:r>
              <a:rPr lang="en-US" altLang="ko-KR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클라이언트 개발</a:t>
            </a:r>
            <a:endParaRPr lang="en-US" altLang="ko-KR" sz="1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22438" lvl="1" indent="-285750">
              <a:lnSpc>
                <a:spcPct val="150000"/>
              </a:lnSpc>
              <a:buClr>
                <a:srgbClr val="EE5500"/>
              </a:buClr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 프로토콜 연구</a:t>
            </a:r>
            <a:r>
              <a:rPr lang="en-US" altLang="ko-KR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</a:t>
            </a:r>
            <a:r>
              <a:rPr lang="en-US" altLang="ko-KR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대응 모듈 개발</a:t>
            </a:r>
            <a:endParaRPr lang="en-US" altLang="ko-KR" sz="1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1939231" y="4549551"/>
            <a:ext cx="6089153" cy="419683"/>
          </a:xfrm>
          <a:prstGeom prst="round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열화상 카메라를 이용한 체온 측정 및 상황인지 기반 </a:t>
            </a:r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 </a:t>
            </a:r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1939231" y="5037087"/>
            <a:ext cx="6089153" cy="419683"/>
          </a:xfrm>
          <a:prstGeom prst="round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동의 </a:t>
            </a:r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 </a:t>
            </a:r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위치 접속 정보 서버 수집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939231" y="5524622"/>
            <a:ext cx="6089153" cy="419683"/>
          </a:xfrm>
          <a:prstGeom prst="round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상황인지 기반 알림 플랫폼 구축 및 상용화</a:t>
            </a:r>
            <a:r>
              <a:rPr lang="en-US" altLang="ko-KR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인증 수행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1059391" y="4549551"/>
            <a:ext cx="826675" cy="41968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1059391" y="5037087"/>
            <a:ext cx="826675" cy="41968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059391" y="5524622"/>
            <a:ext cx="826675" cy="41968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2" name="양쪽 모서리가 둥근 사각형 21"/>
          <p:cNvSpPr/>
          <p:nvPr/>
        </p:nvSpPr>
        <p:spPr bwMode="auto">
          <a:xfrm rot="10800000" flipH="1" flipV="1">
            <a:off x="395536" y="1030445"/>
            <a:ext cx="3135671" cy="423676"/>
          </a:xfrm>
          <a:prstGeom prst="round2SameRect">
            <a:avLst>
              <a:gd name="adj1" fmla="val 34095"/>
              <a:gd name="adj2" fmla="val 0"/>
            </a:avLst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150" dirty="0">
                <a:ln w="11430"/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최종 기술개발 목표</a:t>
            </a:r>
          </a:p>
        </p:txBody>
      </p:sp>
      <p:sp>
        <p:nvSpPr>
          <p:cNvPr id="23" name="양쪽 모서리가 둥근 사각형 22"/>
          <p:cNvSpPr/>
          <p:nvPr/>
        </p:nvSpPr>
        <p:spPr bwMode="auto">
          <a:xfrm rot="10800000" flipH="1" flipV="1">
            <a:off x="395536" y="3770562"/>
            <a:ext cx="3135671" cy="423676"/>
          </a:xfrm>
          <a:prstGeom prst="round2SameRect">
            <a:avLst>
              <a:gd name="adj1" fmla="val 28314"/>
              <a:gd name="adj2" fmla="val 0"/>
            </a:avLst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spc="-150" dirty="0">
                <a:ln w="11430"/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최종 사업화 목표</a:t>
            </a:r>
          </a:p>
        </p:txBody>
      </p:sp>
    </p:spTree>
    <p:extLst>
      <p:ext uri="{BB962C8B-B14F-4D97-AF65-F5344CB8AC3E}">
        <p14:creationId xmlns:p14="http://schemas.microsoft.com/office/powerpoint/2010/main" val="25947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시스템 구성</a:t>
            </a:r>
          </a:p>
        </p:txBody>
      </p:sp>
      <p:pic>
        <p:nvPicPr>
          <p:cNvPr id="12" name="그림 11" descr="앉아있는, 기계, 카메라, 서있는이(가) 표시된 사진&#10;&#10;자동 생성된 설명">
            <a:extLst>
              <a:ext uri="{FF2B5EF4-FFF2-40B4-BE49-F238E27FC236}">
                <a16:creationId xmlns:a16="http://schemas.microsoft.com/office/drawing/2014/main" id="{DCC6E3BC-D0E8-4D1B-871D-9D1453A08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32" y="4067830"/>
            <a:ext cx="1274341" cy="1700898"/>
          </a:xfrm>
          <a:prstGeom prst="rect">
            <a:avLst/>
          </a:prstGeom>
        </p:spPr>
      </p:pic>
      <p:pic>
        <p:nvPicPr>
          <p:cNvPr id="13" name="그림 12" descr="실내, 컴퓨터, 책상, 전자기기이(가) 표시된 사진&#10;&#10;자동 생성된 설명">
            <a:extLst>
              <a:ext uri="{FF2B5EF4-FFF2-40B4-BE49-F238E27FC236}">
                <a16:creationId xmlns:a16="http://schemas.microsoft.com/office/drawing/2014/main" id="{8B7F598D-4C93-4900-BA8F-F5E9AA0818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60" y="1060959"/>
            <a:ext cx="3851920" cy="28859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DF1672-3B51-4B65-B0B1-B520BCD6AF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73"/>
          <a:stretch/>
        </p:blipFill>
        <p:spPr>
          <a:xfrm>
            <a:off x="6472567" y="3932265"/>
            <a:ext cx="2133600" cy="1972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772477-F735-403C-B81F-6EDDEC100D5E}"/>
              </a:ext>
            </a:extLst>
          </p:cNvPr>
          <p:cNvCxnSpPr>
            <a:endCxn id="12" idx="1"/>
          </p:cNvCxnSpPr>
          <p:nvPr/>
        </p:nvCxnSpPr>
        <p:spPr>
          <a:xfrm>
            <a:off x="4635829" y="2933167"/>
            <a:ext cx="417803" cy="1985112"/>
          </a:xfrm>
          <a:prstGeom prst="straightConnector1">
            <a:avLst/>
          </a:prstGeom>
          <a:ln w="19050">
            <a:prstDash val="dash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C028082-05DB-4490-A922-CC5D10B27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25" y="3797263"/>
            <a:ext cx="2053862" cy="192327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3D30769-1DB2-4309-B81F-C3D613DE07E6}"/>
              </a:ext>
            </a:extLst>
          </p:cNvPr>
          <p:cNvCxnSpPr>
            <a:cxnSpLocks/>
          </p:cNvCxnSpPr>
          <p:nvPr/>
        </p:nvCxnSpPr>
        <p:spPr>
          <a:xfrm flipH="1">
            <a:off x="1891233" y="2447468"/>
            <a:ext cx="1318682" cy="1349795"/>
          </a:xfrm>
          <a:prstGeom prst="straightConnector1">
            <a:avLst/>
          </a:prstGeom>
          <a:ln w="19050">
            <a:prstDash val="dash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50C43F-E85F-4CEB-9131-B0247C77B70C}"/>
              </a:ext>
            </a:extLst>
          </p:cNvPr>
          <p:cNvSpPr txBox="1"/>
          <p:nvPr/>
        </p:nvSpPr>
        <p:spPr>
          <a:xfrm>
            <a:off x="3325891" y="1203420"/>
            <a:ext cx="2619875" cy="369332"/>
          </a:xfrm>
          <a:prstGeom prst="rect">
            <a:avLst/>
          </a:prstGeom>
          <a:noFill/>
          <a:ln w="19050">
            <a:solidFill>
              <a:srgbClr val="002060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테스트 출입구 설치</a:t>
            </a:r>
          </a:p>
        </p:txBody>
      </p:sp>
      <p:pic>
        <p:nvPicPr>
          <p:cNvPr id="27" name="_x373434352">
            <a:extLst>
              <a:ext uri="{FF2B5EF4-FFF2-40B4-BE49-F238E27FC236}">
                <a16:creationId xmlns:a16="http://schemas.microsoft.com/office/drawing/2014/main" id="{50F2A921-73B2-4AA9-8D87-10D7AD8D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101" y="1053388"/>
            <a:ext cx="1378636" cy="18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5CABAE2-A183-4A1A-90BB-0984DD9FB4BB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4257420" y="1060959"/>
            <a:ext cx="2826681" cy="511793"/>
          </a:xfrm>
          <a:prstGeom prst="straightConnector1">
            <a:avLst/>
          </a:prstGeom>
          <a:ln w="19050">
            <a:prstDash val="dash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9FD34D-226C-4354-8A4B-2089210A8B9E}"/>
              </a:ext>
            </a:extLst>
          </p:cNvPr>
          <p:cNvSpPr txBox="1"/>
          <p:nvPr/>
        </p:nvSpPr>
        <p:spPr>
          <a:xfrm>
            <a:off x="111350" y="3427931"/>
            <a:ext cx="162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열화상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52CDE-1472-4B58-8094-BFE69C30A3B9}"/>
              </a:ext>
            </a:extLst>
          </p:cNvPr>
          <p:cNvSpPr txBox="1"/>
          <p:nvPr/>
        </p:nvSpPr>
        <p:spPr>
          <a:xfrm>
            <a:off x="3209915" y="5158837"/>
            <a:ext cx="194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FLIR </a:t>
            </a:r>
            <a:r>
              <a:rPr lang="ko-KR" altLang="en-US"/>
              <a:t>열화상 모듈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42C7C-3EE7-4507-B4B7-F0D4771F63DF}"/>
              </a:ext>
            </a:extLst>
          </p:cNvPr>
          <p:cNvSpPr txBox="1"/>
          <p:nvPr/>
        </p:nvSpPr>
        <p:spPr>
          <a:xfrm>
            <a:off x="6687481" y="2937699"/>
            <a:ext cx="194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LED </a:t>
            </a:r>
            <a:r>
              <a:rPr lang="ko-KR" altLang="en-US"/>
              <a:t>조명 제어</a:t>
            </a:r>
          </a:p>
        </p:txBody>
      </p:sp>
    </p:spTree>
    <p:extLst>
      <p:ext uri="{BB962C8B-B14F-4D97-AF65-F5344CB8AC3E}">
        <p14:creationId xmlns:p14="http://schemas.microsoft.com/office/powerpoint/2010/main" val="6084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68560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개발내용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76979">
            <a:off x="6142896" y="1865049"/>
            <a:ext cx="2862064" cy="1651649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6200000">
            <a:off x="5119531" y="2568847"/>
            <a:ext cx="576064" cy="555338"/>
          </a:xfrm>
          <a:prstGeom prst="downArrow">
            <a:avLst/>
          </a:prstGeom>
          <a:solidFill>
            <a:srgbClr val="05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253">
            <a:extLst>
              <a:ext uri="{FF2B5EF4-FFF2-40B4-BE49-F238E27FC236}">
                <a16:creationId xmlns:a16="http://schemas.microsoft.com/office/drawing/2014/main" id="{CAADCEFC-DC90-4132-8F26-1EDA15679FA5}"/>
              </a:ext>
            </a:extLst>
          </p:cNvPr>
          <p:cNvSpPr/>
          <p:nvPr/>
        </p:nvSpPr>
        <p:spPr bwMode="auto">
          <a:xfrm>
            <a:off x="318905" y="1745375"/>
            <a:ext cx="987920" cy="44461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열화상 카메라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13" descr="실내, 전자기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59BBDA4-F1E8-44CE-B878-FAE1ED952A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20806" r="6374" b="11102"/>
          <a:stretch/>
        </p:blipFill>
        <p:spPr>
          <a:xfrm>
            <a:off x="540288" y="2289659"/>
            <a:ext cx="1431164" cy="844621"/>
          </a:xfrm>
          <a:prstGeom prst="rect">
            <a:avLst/>
          </a:prstGeom>
        </p:spPr>
      </p:pic>
      <p:sp>
        <p:nvSpPr>
          <p:cNvPr id="16" name="직사각형 253">
            <a:extLst>
              <a:ext uri="{FF2B5EF4-FFF2-40B4-BE49-F238E27FC236}">
                <a16:creationId xmlns:a16="http://schemas.microsoft.com/office/drawing/2014/main" id="{CAADCEFC-DC90-4132-8F26-1EDA15679FA5}"/>
              </a:ext>
            </a:extLst>
          </p:cNvPr>
          <p:cNvSpPr/>
          <p:nvPr/>
        </p:nvSpPr>
        <p:spPr bwMode="auto">
          <a:xfrm>
            <a:off x="1445125" y="1745375"/>
            <a:ext cx="987920" cy="44461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라즈베리파이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더하기 기호 5">
            <a:extLst>
              <a:ext uri="{FF2B5EF4-FFF2-40B4-BE49-F238E27FC236}">
                <a16:creationId xmlns:a16="http://schemas.microsoft.com/office/drawing/2014/main" id="{9C9BD850-77AB-4347-87C9-CD9497CCFAF8}"/>
              </a:ext>
            </a:extLst>
          </p:cNvPr>
          <p:cNvSpPr/>
          <p:nvPr/>
        </p:nvSpPr>
        <p:spPr>
          <a:xfrm>
            <a:off x="2433045" y="2282221"/>
            <a:ext cx="792088" cy="844621"/>
          </a:xfrm>
          <a:prstGeom prst="mathPlu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9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7FCD02-8122-4BF6-95FA-1E078FE4C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91" y="1426149"/>
            <a:ext cx="792089" cy="638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A9A474-369F-4ACD-AB18-6889F0E43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490" y="2547865"/>
            <a:ext cx="910069" cy="720391"/>
          </a:xfrm>
          <a:prstGeom prst="rect">
            <a:avLst/>
          </a:prstGeom>
        </p:spPr>
      </p:pic>
      <p:sp>
        <p:nvSpPr>
          <p:cNvPr id="20" name="직사각형 253">
            <a:extLst>
              <a:ext uri="{FF2B5EF4-FFF2-40B4-BE49-F238E27FC236}">
                <a16:creationId xmlns:a16="http://schemas.microsoft.com/office/drawing/2014/main" id="{445DF101-9D3E-44C8-9DCC-23AAD87E23F2}"/>
              </a:ext>
            </a:extLst>
          </p:cNvPr>
          <p:cNvSpPr/>
          <p:nvPr/>
        </p:nvSpPr>
        <p:spPr bwMode="auto">
          <a:xfrm>
            <a:off x="3527883" y="2040617"/>
            <a:ext cx="995986" cy="25297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온</a:t>
            </a:r>
            <a:r>
              <a:rPr lang="en-US" altLang="ko-KR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습</a:t>
            </a:r>
            <a:r>
              <a:rPr lang="en-US" altLang="ko-KR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b="1" ker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조도센서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53">
            <a:extLst>
              <a:ext uri="{FF2B5EF4-FFF2-40B4-BE49-F238E27FC236}">
                <a16:creationId xmlns:a16="http://schemas.microsoft.com/office/drawing/2014/main" id="{89859E2C-3FA4-4411-9F93-E1EA6CF86E09}"/>
              </a:ext>
            </a:extLst>
          </p:cNvPr>
          <p:cNvSpPr/>
          <p:nvPr/>
        </p:nvSpPr>
        <p:spPr bwMode="auto">
          <a:xfrm>
            <a:off x="3547490" y="3395097"/>
            <a:ext cx="995986" cy="25297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인체감지센서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53">
            <a:extLst>
              <a:ext uri="{FF2B5EF4-FFF2-40B4-BE49-F238E27FC236}">
                <a16:creationId xmlns:a16="http://schemas.microsoft.com/office/drawing/2014/main" id="{89859E2C-3FA4-4411-9F93-E1EA6CF86E09}"/>
              </a:ext>
            </a:extLst>
          </p:cNvPr>
          <p:cNvSpPr/>
          <p:nvPr/>
        </p:nvSpPr>
        <p:spPr bwMode="auto">
          <a:xfrm>
            <a:off x="7075935" y="3142121"/>
            <a:ext cx="995986" cy="25297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kern="0" dirty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상황 알림 조명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3856769"/>
            <a:ext cx="8094321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열화상카메라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(FLIR)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인터페이스 하드웨어 보드 개발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972616" y="4375179"/>
            <a:ext cx="770485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무선 통신 기반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조명 통신 모듈 연동 개발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0568" y="4879235"/>
            <a:ext cx="770485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열화상센서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통신 프로토콜 설계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1520" y="5413749"/>
            <a:ext cx="77048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열화상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C++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 수정 및 센서 연동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91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68560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90376" y="4437112"/>
            <a:ext cx="5277967" cy="1361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펌웨어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설계 및 구현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보드 및 디바이스 하드웨어 최적화 설계 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하드웨어 플랫폼을 활용한 인터페이스화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02662"/>
            <a:ext cx="3086717" cy="2014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636" y="3890894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Raspberry Pi</a:t>
            </a:r>
            <a:endParaRPr lang="ko-KR" altLang="en-US" sz="1400" dirty="0">
              <a:solidFill>
                <a:srgbClr val="05579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959" y="1499154"/>
            <a:ext cx="3271505" cy="2427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8204" y="3962902"/>
            <a:ext cx="162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FLIR </a:t>
            </a:r>
            <a:r>
              <a:rPr lang="ko-KR" altLang="en-US" sz="12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열화상 카메라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896966"/>
            <a:ext cx="77048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열화상카메라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(FLIR)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인터페이스 하드웨어 보드 개발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68560" y="18864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개발방법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896966"/>
            <a:ext cx="7704856" cy="48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무선 통신 기반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조명 통신 모듈 연동 개발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27584" y="1824098"/>
            <a:ext cx="2862064" cy="1820926"/>
            <a:chOff x="3222104" y="4657671"/>
            <a:chExt cx="2862064" cy="182092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76979">
              <a:off x="3222104" y="4657671"/>
              <a:ext cx="2862064" cy="165164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87924" y="6170820"/>
              <a:ext cx="1620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5579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LED </a:t>
              </a:r>
              <a:r>
                <a:rPr lang="ko-KR" altLang="en-US" sz="1400" dirty="0">
                  <a:solidFill>
                    <a:srgbClr val="05579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04" y="1844824"/>
            <a:ext cx="3637736" cy="1508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2160" y="3355547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</a:t>
            </a:r>
            <a:r>
              <a:rPr lang="en-US" altLang="ko-KR" sz="14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70368" y="4174717"/>
            <a:ext cx="6048672" cy="1361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로라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펌웨어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구현 및 연동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조명 인터페이스 보드 및 디바이스 하드웨어 최적 설계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연동 및 소프트웨어 설계 및 구현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96552" y="159023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1760" y="4437112"/>
            <a:ext cx="4752528" cy="1361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기종 프로토콜 분산 프로토콜 구현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베이스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소프트웨어 설치 및 서버 제어 관리 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02662"/>
            <a:ext cx="3086717" cy="2014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620" y="3890894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Raspberry Pi</a:t>
            </a:r>
            <a:endParaRPr lang="ko-KR" altLang="en-US" sz="1400" dirty="0">
              <a:solidFill>
                <a:srgbClr val="05579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83" y="1499154"/>
            <a:ext cx="3271505" cy="2427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4228" y="3962902"/>
            <a:ext cx="162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FLIR </a:t>
            </a:r>
            <a:r>
              <a:rPr lang="ko-KR" altLang="en-US" sz="1200" dirty="0">
                <a:solidFill>
                  <a:srgbClr val="05579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열화상 카메라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896966"/>
            <a:ext cx="77048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열화상센서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통신 프로토콜 설계</a:t>
            </a:r>
            <a:r>
              <a:rPr lang="en-US" altLang="ko-KR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원통 3"/>
          <p:cNvSpPr/>
          <p:nvPr/>
        </p:nvSpPr>
        <p:spPr>
          <a:xfrm>
            <a:off x="3995936" y="2132856"/>
            <a:ext cx="1368152" cy="1368152"/>
          </a:xfrm>
          <a:prstGeom prst="can">
            <a:avLst/>
          </a:prstGeom>
          <a:solidFill>
            <a:srgbClr val="05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9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7"/>
    </mc:Choice>
    <mc:Fallback xmlns="">
      <p:transition spd="slow" advTm="82477"/>
    </mc:Fallback>
  </mc:AlternateContent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Media.Image" Revision="1" Stencil="System.Storyboarding.Media" StencilVersion="0.1"/>
</Control>
</file>

<file path=customXml/itemProps1.xml><?xml version="1.0" encoding="utf-8"?>
<ds:datastoreItem xmlns:ds="http://schemas.openxmlformats.org/officeDocument/2006/customXml" ds:itemID="{6BF8CC90-A5BA-40E1-824D-38F94D7EABE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25165</TotalTime>
  <Words>630</Words>
  <Application>Microsoft Office PowerPoint</Application>
  <PresentationFormat>화면 슬라이드 쇼(4:3)</PresentationFormat>
  <Paragraphs>156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나눔스퀘어_ac ExtraBold</vt:lpstr>
      <vt:lpstr>굴림</vt:lpstr>
      <vt:lpstr>나눔고딕</vt:lpstr>
      <vt:lpstr>맑은 고딕</vt:lpstr>
      <vt:lpstr>Wingdings</vt:lpstr>
      <vt:lpstr>나눔스퀘어_ac</vt:lpstr>
      <vt:lpstr>나눔스퀘어 ExtraBold</vt:lpstr>
      <vt:lpstr>나눔스퀘어 Bold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양대중</cp:lastModifiedBy>
  <cp:revision>2277</cp:revision>
  <cp:lastPrinted>2020-03-21T11:50:01Z</cp:lastPrinted>
  <dcterms:created xsi:type="dcterms:W3CDTF">2015-01-08T13:06:47Z</dcterms:created>
  <dcterms:modified xsi:type="dcterms:W3CDTF">2021-07-09T11:37:37Z</dcterms:modified>
</cp:coreProperties>
</file>